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393" r:id="rId3"/>
    <p:sldId id="405" r:id="rId4"/>
    <p:sldId id="402" r:id="rId5"/>
    <p:sldId id="404" r:id="rId6"/>
    <p:sldId id="266" r:id="rId7"/>
    <p:sldId id="390" r:id="rId8"/>
    <p:sldId id="345" r:id="rId9"/>
    <p:sldId id="346" r:id="rId10"/>
    <p:sldId id="387" r:id="rId11"/>
    <p:sldId id="388" r:id="rId12"/>
    <p:sldId id="27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393"/>
            <p14:sldId id="405"/>
            <p14:sldId id="402"/>
            <p14:sldId id="404"/>
            <p14:sldId id="266"/>
            <p14:sldId id="390"/>
            <p14:sldId id="345"/>
            <p14:sldId id="346"/>
            <p14:sldId id="387"/>
            <p14:sldId id="38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77836" autoAdjust="0"/>
  </p:normalViewPr>
  <p:slideViewPr>
    <p:cSldViewPr snapToGrid="0">
      <p:cViewPr varScale="1">
        <p:scale>
          <a:sx n="89" d="100"/>
          <a:sy n="89" d="100"/>
        </p:scale>
        <p:origin x="167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7-06T12:57:03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 4516 0,'18'0'265,"0"0"-265,-1 0 0,1 0 16,17 0 0,-35 17-16,18-17 0,17 0 0,0 18 15,-17-1-15,0-17 0,-1 0 16,1 0-16,-1 0 0,-17 18 16,53-18-16,-35 0 15,0 0-15,-1 0 16,19 0-16,-19 0 0,1 0 15,0 0-15,17 0 0,-18 0 0,1 0 16,17 0-16,-17 0 0,0 0 0,-1 0 16,19 0-16,-19 0 0,1 0 0,17 0 15,-17 0-15,17 0 0,-17 0 0,17 0 16,-17 0-16,-1 0 0,19 0 0,-19 0 16,18 0-16,-17 0 0,0 0 0,-1 0 15,1 0-15,0 0 0,-1 0 16,1 0-16,0 0 0,-1 0 0,-17-18 15,18 18-15,-1 0 0,1 0 0,17-17 16,-17 17-16,0-18 0,17 18 16,35-35-16,-52 17 0,17 18 15,-17 0-15,-18-17 0,35 17 16,-35-18-16,18 18 16,0-18-16,-1 1 15,1-1-15,-1 18 16,1 0-16,0-18 0,-1 1 15,1-1-15,0 18 0,-1-17 16,1-1-16,0 0 0,-1 18 16,1-17-16,-18-1 15,18 0-15,-1 1 16,1-1-16,-18 0 16,17-17-16,1 17 0,-18-17 15,18 18-15,-1-1 0,1 0 16,-18-17-16,18 35 0,-1-18 15,-17 1-15,0-19 0,0 19 16,18 17-16,-18-18 0,0-17 16,18 17-16,-1-17 0,-17 0 15,0 17-15,18 0 16,-1 1-16,-17-1 0,18 1 16,0-1-16,-18 0 0,0 1 0,0-1 15,0 0 1,0 1-1,17 17-15,-17-18 0,0 0 16,0 1-16,0-1 0,18-17 16,-18 17-1,18 18-15,-18-17 16,0-1 0,0 0-16,0 1 15,0-1-15,0 0 16,0 1-16,0-1 0,0-17 15,0 17-15,0-17 0,0 17 16,0 1-16,0-1 0,0-17 16,0 17-16,0 0 15,0 1-15,0-1 0,0-17 16,0 17-16,0-17 16,0 17-16,-18 1 15,18-36-15,0 35 16,0 0-16,0 1 0,-18-18 0,18 17 15,-17 0 1,17 1 0,-18-1-16,0-17 31,18 17-31,-17 18 16,17-18-16,0 1 15,0-1 1,-18 18-16,18-17 15,0-1 1,-17 0-16,-1 1 16,0-1-1,18 0 1,-17 1 31,17-1-47,0 0 15,-18 1-15,0-1 0,18 1 16,-17-1-16,17 0 16,-18 1-16,0 17 15,18-18-15,0 0 16,-17 1-16,17-1 0,-18 0 16,1 18-1,-1-35-15,18 17 16,-18 18-16,18-17 15,-17 17-15,-1-18 16,18 1-16,-18 17 0,18-18 16,-17 18-16,17-18 15,-18 18-15,18-17 16,-18-1-16,1 18 0,-1-18 16,0 18-1,1-17-15,17-1 0,-35 18 0,17 0 0,-17-18 16,17 18-16,-17-17 15,-1-1-15,1 18 0,18-17 16,-1-1-16,0 18 0,-17 0 16,0-35-1,17 35-15,0 0 0,1 0 16,-1 0-16,1 0 0,-1 0 16,0 0-16,-17 0 0,17 0 0,1 0 15,-1 0-15,-35 0 0,18 0 0,0 0 16,17 0-16,-17 0 0,-1 0 0,1 0 15,17 0-15,1 0 0,-18 0 0,17 0 16,0 0-16,1 0 0,-19 0 0,19 0 16,-1 0-16,0 0 0,1 0 15,-1 0-15,1 17 16,-1-17-16,-17 0 16,-1 18-16,19-18 15,-1 18-15,0-18 0,1 0 16,17 17-16,-18-17 15,18 18 1,-18-18-16,1 17 16,17 1-16,-18 17 0,1-17 15,17 0-15,-18-1 0,18 1 0,-18 17 16,-17-17-16,35-1 0,-18 19 0,1-19 16,17 1-16,-18 17 0,18 1 15,-18-19-15,18 19 0,0 16 0,0-34 0,0 17 16,0-17-16,0 17 0,0-17 0,0 0 15,0 17-15,0 0 0,0-17 0,0-1 16,0 1-16,0 35 0,0-35 16,-17 34-16,-1-34 0,18 0 15,0-1-15,0 19 0,0-19 0,-17 1 16,17 0-16,0-1 0,-18 1 16,18 0-16,0-1 0,0 1 15,0-1-15,0 1 16,0 17-16,0 1 15,0-19-15,-18 1 16,18 0-16,0-1 16,0 1-16,0-1 15,0 1-15,0 0 0,0-1 16,-17 1-16,17 17 0,0-17 16,0 17-16,-18-17 0,18-1 0,0 19 15,0-19-15,0 1 0,-18 17 16,18-17-16,0 0 0,0-1 0,0 19 15,0-19-15,0 1 0,-17 17 0,17-17 16,0-1-16,0 1 0,0 0 0,0-1 16,0 19-16,0-19 0,0 1 15,0-1-15,0 19 0,0-19 0,0 1 16,0 35-16,0-18 16,0-17-16,0-1 0,0 1 0,0 0 15,0 17 1,0-17-16,0-1 15,0 1 17,0 0 46,0-1-63,0 1-15,17 0 16,-17-1-16,18-17 16,0 18-16,-1-1 31,-17 1 31</inkml:trace>
  <inkml:trace contextRef="#ctx0" brushRef="#br0" timeOffset="27710.18">13494 12312 0,'17'0'94,"1"0"-94,0 0 15,-1 0-15,1 0 16,35 0-16,-36 0 15,1 0-15,17 0 0,1 0 0,-1 0 16,0 0-16,18 0 0,0 0 0,0 0 16,0 0-16,0 0 0,0 0 0,-18 0 15,18 0-15,0 0 0,0 0 0,-18 0 16,0 0-16,18 0 0,-35 0 0,0 0 16,-1 0-16,18 0 0,-17 0 15,0 0 1,-1 0-16,1 0 0,0 0 0,17 0 15,0 0-15,0-18 0,1 18 0,17 0 16,0 0-16,-1 0 0,-16 0 0,17 0 16,0 0-16,-18-17 0,0 17 0,18 0 15,-35 0-15,-1 0 0,1 0 0,0 0 16,-1-18 0,1 18-1,0 0-15,-1 0 16,36 0-16,-35 0 15,17-18-15,-17 18 0,-1 0 0,1 0 16,17 0-16,-17-17 0,0 17 16,-1 0 15,1 0-15,-1 0-16,1 0 15,0 0-15,-1 0 16,1 0 46,17 0-46,-17 0-16,0 0 16,-1 0-16,1 0 0,-1 0 0,1 0 15,0 0 32,-1-18-31,1 18 46,0-18-46,-1 18-1,-17-17-15,18 17 16,-18-18 15,18 18-15,-18-17-16,17 17 16,1-18-1,-18 0 1,17 1-1,-17-1 17,18 0-17,-18 1 32,18-1-31,-1 18 312,-17-18-328,0 1 16,0-36-16,0 35 15,0 1-15,0-19 0,0 1 0,0 17 16,0-17-16,0 0 0,0 0 0,0-1 15,0 19-15,0-19 0,0 1 0,0 0 16,0 0-16,0 17 0,0-17 0,0-1 16,0 1-16,0 0 0,0 17 0,0-17 15,0 17-15,0-35 0,0 36 16,0-36-16,-17 35 0,17 0 16,-18-34-16,0 16 15,1 19-15,17-1 0,0 0 16,-18 1-16,1-1 15,-1 18-15,18-18 0,-18 1 16,18-1-16,-17 18 0,17-17 16,-36-19-1,19 36-15,17-17 0,-18 17 0,0-18 0,1 18 16,-1-18 0,18 1-16,-17-1 0,-1 18 0,-17-35 15,-1 17-15,1 18 16,17-17-1,1 17 1,-1 0-16,1-18 0,17 0 0,-18 18 16,0 0-16,1 0 0,-1-17 15,0 17-15,-17-18 0,17 18 0,1 0 16,-19 0-16,1-18 0,0 18 16,17-17-16,-17 17 0,17 0 15,1 0-15,-19-18 0,19 18 0,-1-18 16,1 18-16,-19 0 0,1 0 15,0-17-15,-1-1 16,19 18-16,-1 0 31,0 0-15,1 0-16,-1 0 16,1 0-16,-1 0 0,18 18 15,-35-1-15,17 1 0,0 0 16,1-1-16,-1 1 0,18 0 0,-35 17 15,17-17-15,1-1 0,-1 1 0,0-1 16,1 19-16,-1-19 0,0 19 16,-17-19-16,35 1 0,-35 0 0,17-1 15,-17 18-15,17-35 0,1 36 0,-19-19 16,19 19-16,-1-36 0,18 17 0,-18 19 16,1-19-16,17 1 0,0 17 15,-18-17-15,1 17 16,17-17-1,-18-18-15,18 17 0,0 1 0,-18-18 16,1 35-16,-1-17 16,18 0-16,0-1 0,-18-17 15,18 35-15,0-17 0,-17 0 0,17-1 16,0 1-16,-18 17 0,18-17 0,0 0 16,-18 17-16,18 0 0,0-17 0,0-1 15,-35 36 1,35-35-16,0 0 0,-18-1 0,18 18 15,0-17-15,-17-18 16,17 18-16,-18-18 16,18 17-16,0 1 0,-17 0 31,17-1-15,-18-17-1,18 18-15,-18 0 16,18-1-1,-17-17-15,-1 18 0,18 0 16,-18 34-16,1-34 16,-1 0-16,18-1 0,-18 1 0,18 0 15,-17-1-15,-1 1 16,18 0-16,-17-18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7-06T12:45:45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21131 10795 0,'-17'-18'15,"-19"18"1,19 0-16,-18 0 0,17 0 16,-106 0-16,72 0 15,-1 0-15,0 0 0,0 0 0,0 0 16,0 0-16,18 0 0,-1 18 0,1 0 16,17-18-16,-17 0 0,0 17 0,0-17 15,17 0-15,-35 18 0,18 0 0,17-18 16,-17 17-16,17 1 0,-17-18 0,17 0 15,-17 17-15,17 1 0,-17 17 0,17-17 16,1 0-16,-18-1 0,17 19 0,0-1 16,1 0-16,-19 0 0,19 1 15,-19-1-15,19 0 0,17 1 0,-35-1 0,17 0 16,18 0-16,-18 18 0,18-17 16,0-1-16,0 106 15,0-88-15,0 0 0,0-18 0,0 0 0,0 18 16,18 0-16,-18 0 0,18-18 15,-1 1-15,-17-1 0,35 0 0,-17 18 16,0-18-16,-1-17 0,1 17 0,17 1 16,-17-1-16,17 0 0,-17-17 0,17-1 15,0 19-15,1-19 0,-1 19 0,18-19 16,106 54-16,-124-54 16,18 1-16,0 0 0,17-18 0,-17 17 15,0 1-15,18 0 0,-18-1 0,0-17 16,-1 0-16,195 0 15,-194 0-15,0 0 0,0 0 0,0 0 16,0 0-16,0 0 0,0 0 0,0-35 16,0 17-16,17-17 0,1 0 0,17 0 15,-35-1-15,17-17 0,-17 0 0,18 18 16,-18-18-16,17 0 0,-17 0 0,18-17 16,-36 35-16,0-1 0,1 1 0,-19-18 15,1 18-15,-18-18 0,0 18 0,0-18 16,0 17-16,0 1 0,0 0 15,0-53-15,0 52 16,0 1-16,0 0 0,0-18 0,0 0 0,0 18 16,0-1-16,0 19 0,0-18 0,-18-18 15,18 35-15,-17-17 0,-1-1 16,-17-17-16,17 1 0,0 34 0,-17-17 16,0-18-16,0 0 0,-18 18 0,53 17 15,-71-35-15,36 35 16,-18-52-16,18 52 15,35 1-15,-18-1 0,-17 0 16,17 1-16,-17-1 16,17 18-16,-17-18 0,17 18 15,-17 0-15,35-17 0,-18 17 16,1 0 0,-1 0-1,-17 0-15,17 0 16,1 0-16,-36 0 0,0 0 0,17 0 15,-140 0 1,105 0-16,-34 17 0,34-17 0,18 18 0,0 0 16,18-18-16,0 17 0,-1 1 0,1-18 15,18 18-15,-19-1 0,19 1 16,-1-1-16,0 1 16,1-18-16,17 18 0,-36-18 15,-34 35-15,52-17 16,1-1-16,-19 1 0,19 0 0,-19-1 15,19 1-15,-1-1 0,0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1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0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13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41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相对熵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54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上面是又</a:t>
            </a:r>
            <a:r>
              <a:rPr lang="en-US" altLang="zh-CN" dirty="0"/>
              <a:t>teacher  model</a:t>
            </a:r>
            <a:r>
              <a:rPr lang="zh-CN" altLang="en-US" dirty="0"/>
              <a:t>，下面是自蒸馏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52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754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17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6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customXml" Target="../ink/ink2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" y="985763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3135" y="1606287"/>
            <a:ext cx="1159165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Self-Distilling Graph Neural Network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7365" y="4995225"/>
            <a:ext cx="206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IJCAI_2021</a:t>
            </a:r>
            <a:endParaRPr lang="zh-CN" altLang="en-US" sz="2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D0330E-048E-4797-85F8-F421D9E68E2A}"/>
              </a:ext>
            </a:extLst>
          </p:cNvPr>
          <p:cNvSpPr/>
          <p:nvPr/>
        </p:nvSpPr>
        <p:spPr>
          <a:xfrm>
            <a:off x="286790" y="2639619"/>
            <a:ext cx="11186753" cy="156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Yuzhao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Chen,1,2 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Yatao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Bian,2 , Xi Xiao,1 , Yu Rong,2 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Tingyang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Xu,2 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Junzhou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Huang 2,3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1Tsinghua Shenzhen International Graduate School, Tsinghua University, Shenzhen, China 518057,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2Tencent AI Lab, Shenzhen, China 518057,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3University of Texas at Arlington, Arlington, TX 76019,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694F26-BE46-452A-A93F-ADFA0B461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011" y="2209800"/>
            <a:ext cx="6381750" cy="24384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6D331DF-ED84-49F4-BAB1-257CA54CEB6A}"/>
              </a:ext>
            </a:extLst>
          </p:cNvPr>
          <p:cNvSpPr txBox="1"/>
          <p:nvPr/>
        </p:nvSpPr>
        <p:spPr>
          <a:xfrm>
            <a:off x="0" y="6335817"/>
            <a:ext cx="10297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ICLR_2019_</a:t>
            </a:r>
            <a:r>
              <a:rPr lang="en-US" altLang="zh-CN" sz="1800" b="0" i="0" u="none" strike="noStrike" baseline="0" dirty="0">
                <a:solidFill>
                  <a:srgbClr val="FF0000"/>
                </a:solidFill>
                <a:latin typeface="NimbusRomNo9L-Regu"/>
              </a:rPr>
              <a:t>Dropedge: Towards deep graph convolutional networks on node classification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7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15BFE0-BB0B-48CB-9DC1-BE7324045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101" y="2114679"/>
            <a:ext cx="61245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5" y="3074670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47F651-2638-4DAD-95E3-0722F9C36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7079"/>
            <a:ext cx="12192000" cy="46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0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47F651-2638-4DAD-95E3-0722F9C36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612679"/>
            <a:ext cx="7820809" cy="29896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3D8C76-5DFB-4CA2-B3B1-45663475A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23471"/>
            <a:ext cx="8710332" cy="31975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10463FBC-2DB6-4D5E-81C4-B52DFD06AD35}"/>
                  </a:ext>
                </a:extLst>
              </p14:cNvPr>
              <p14:cNvContentPartPr/>
              <p14:nvPr/>
            </p14:nvContentPartPr>
            <p14:xfrm>
              <a:off x="216000" y="692280"/>
              <a:ext cx="5562720" cy="3740400"/>
            </p14:xfrm>
          </p:contentPart>
        </mc:Choice>
        <mc:Fallback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10463FBC-2DB6-4D5E-81C4-B52DFD06AD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640" y="682920"/>
                <a:ext cx="5581440" cy="37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33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968" y="94734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365BBE7-6AB2-4D01-BC66-019BE7914643}"/>
              </a:ext>
            </a:extLst>
          </p:cNvPr>
          <p:cNvSpPr txBox="1"/>
          <p:nvPr/>
        </p:nvSpPr>
        <p:spPr>
          <a:xfrm>
            <a:off x="7000875" y="573430"/>
            <a:ext cx="3433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Neighborhood Discrepancy Rate</a:t>
            </a:r>
            <a:endParaRPr lang="zh-CN" altLang="en-US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44FB1A0-28C9-4E8F-B3A7-CC57220FE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639" y="1096561"/>
            <a:ext cx="4628892" cy="69997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0450378-3BC7-439F-B1B6-ACC635E08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639" y="1974108"/>
            <a:ext cx="3994577" cy="4048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DD20BE3-4DC8-4AC1-9458-B51327F9C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6" y="1446550"/>
            <a:ext cx="7075015" cy="27040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F882F69B-A4AD-43E7-A2F0-3E6487E130AC}"/>
              </a:ext>
            </a:extLst>
          </p:cNvPr>
          <p:cNvSpPr/>
          <p:nvPr/>
        </p:nvSpPr>
        <p:spPr>
          <a:xfrm>
            <a:off x="-1" y="1446550"/>
            <a:ext cx="7208108" cy="277686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5CCB77-C3FD-45BC-AF84-B35D2E40E2BB}"/>
              </a:ext>
            </a:extLst>
          </p:cNvPr>
          <p:cNvSpPr txBox="1"/>
          <p:nvPr/>
        </p:nvSpPr>
        <p:spPr>
          <a:xfrm>
            <a:off x="7133966" y="3164149"/>
            <a:ext cx="5092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Strategy for Retaining Neighborhood Discrepancy</a:t>
            </a:r>
            <a:endParaRPr lang="zh-CN" altLang="en-US" b="1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0E90A27-3ED5-47AB-B86E-903AD4B91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8107" y="3963991"/>
            <a:ext cx="4886530" cy="51885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FF8C4B4-0350-40CF-9FEC-D2126A399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492" y="5060580"/>
            <a:ext cx="4057650" cy="381000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CF3E3F01-8DC4-41A5-8288-A9F25899D8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0742" y="4612031"/>
            <a:ext cx="3962400" cy="314325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FD07842C-FF4E-4B13-9030-E08DEC96AA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1561" y="5801877"/>
            <a:ext cx="4975075" cy="8910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BFDEE6C2-B7E6-4FD8-AA44-C05B929AA180}"/>
                  </a:ext>
                </a:extLst>
              </p14:cNvPr>
              <p14:cNvContentPartPr/>
              <p14:nvPr/>
            </p14:nvContentPartPr>
            <p14:xfrm>
              <a:off x="7099200" y="3803760"/>
              <a:ext cx="991080" cy="78120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BFDEE6C2-B7E6-4FD8-AA44-C05B929AA1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9840" y="3794400"/>
                <a:ext cx="1009800" cy="79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25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968" y="94734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365BBE7-6AB2-4D01-BC66-019BE7914643}"/>
              </a:ext>
            </a:extLst>
          </p:cNvPr>
          <p:cNvSpPr txBox="1"/>
          <p:nvPr/>
        </p:nvSpPr>
        <p:spPr>
          <a:xfrm>
            <a:off x="7000874" y="573430"/>
            <a:ext cx="5092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Generic GNN-SD Framework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76F2C5-4C7D-47E0-A35F-53ACEE001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0382"/>
            <a:ext cx="7075015" cy="27040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75F7C90-DB50-4F14-8C75-EF9A9B08E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061" y="1168644"/>
            <a:ext cx="4090345" cy="3024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0000CC-83F5-415D-9B71-BDA47DEEB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061" y="1921485"/>
            <a:ext cx="4272765" cy="30242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0BB269-05F8-4124-AD72-0ABA33F09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061" y="2783262"/>
            <a:ext cx="4044909" cy="3742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14C773F-8D44-494D-AAF3-5C5ED0C4DB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9061" y="3700505"/>
            <a:ext cx="4272766" cy="43249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A11127D-98FC-4C27-9D73-2E719235E3E4}"/>
              </a:ext>
            </a:extLst>
          </p:cNvPr>
          <p:cNvSpPr txBox="1"/>
          <p:nvPr/>
        </p:nvSpPr>
        <p:spPr>
          <a:xfrm>
            <a:off x="7075015" y="4311327"/>
            <a:ext cx="2793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Overall Loss</a:t>
            </a:r>
            <a:endParaRPr lang="zh-CN" altLang="en-US" b="1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B67A89-407C-47CB-8B0D-DAD13D703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0565" y="5023245"/>
            <a:ext cx="4782580" cy="321587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59FE590-53E5-4FD9-BE49-7E0E14F6C019}"/>
              </a:ext>
            </a:extLst>
          </p:cNvPr>
          <p:cNvSpPr txBox="1"/>
          <p:nvPr/>
        </p:nvSpPr>
        <p:spPr>
          <a:xfrm>
            <a:off x="98855" y="6144758"/>
            <a:ext cx="4751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cite_2019_Be Your Own Teacher Improve the Performance of Convolutional NeuralNetworks via Self Distillation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E0AC101-34FD-4A73-9DE4-564C5422EE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5819" y="2272210"/>
            <a:ext cx="3766221" cy="35483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8CF0D4A-C0A5-4C11-A630-0603AE8117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211" y="4495993"/>
            <a:ext cx="2897531" cy="12323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D51D6DE-EFC1-48B3-86EE-6B487EDF93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9531" y="5771868"/>
            <a:ext cx="4263614" cy="7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7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47FACF-A7AD-4ACE-ADE7-CAC334358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5373"/>
            <a:ext cx="12192000" cy="34072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EDC1CF-5816-433E-8913-C44A9DD3E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940" y="1616804"/>
            <a:ext cx="62484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9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5F4E15E-5FF0-4C72-9479-3C178FA70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585" y="1777056"/>
            <a:ext cx="59055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DCA614-1743-4D4A-AE5E-00F0B0DE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1570338"/>
            <a:ext cx="61912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2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27071</TotalTime>
  <Words>166</Words>
  <Application>Microsoft Office PowerPoint</Application>
  <PresentationFormat>宽屏</PresentationFormat>
  <Paragraphs>40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NimbusRomNo9L-Medi</vt:lpstr>
      <vt:lpstr>NimbusRomNo9L-Regu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Method</vt:lpstr>
      <vt:lpstr>PowerPoint 演示文稿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wxs</cp:lastModifiedBy>
  <cp:revision>2044</cp:revision>
  <dcterms:created xsi:type="dcterms:W3CDTF">2017-04-22T07:59:00Z</dcterms:created>
  <dcterms:modified xsi:type="dcterms:W3CDTF">2021-07-06T12:58:07Z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